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335" r:id="rId3"/>
    <p:sldId id="362" r:id="rId4"/>
    <p:sldId id="336" r:id="rId5"/>
    <p:sldId id="361" r:id="rId6"/>
    <p:sldId id="337" r:id="rId7"/>
    <p:sldId id="258" r:id="rId8"/>
    <p:sldId id="338" r:id="rId9"/>
    <p:sldId id="339" r:id="rId10"/>
    <p:sldId id="352" r:id="rId11"/>
    <p:sldId id="342" r:id="rId12"/>
    <p:sldId id="343" r:id="rId13"/>
    <p:sldId id="358" r:id="rId14"/>
    <p:sldId id="359" r:id="rId15"/>
    <p:sldId id="354" r:id="rId16"/>
    <p:sldId id="344" r:id="rId17"/>
    <p:sldId id="340" r:id="rId18"/>
    <p:sldId id="346" r:id="rId19"/>
    <p:sldId id="347" r:id="rId20"/>
    <p:sldId id="360" r:id="rId21"/>
    <p:sldId id="349" r:id="rId22"/>
    <p:sldId id="355" r:id="rId23"/>
    <p:sldId id="363" r:id="rId24"/>
    <p:sldId id="357" r:id="rId25"/>
    <p:sldId id="324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howGuides="1">
      <p:cViewPr>
        <p:scale>
          <a:sx n="66" d="100"/>
          <a:sy n="66" d="100"/>
        </p:scale>
        <p:origin x="-618" y="-17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1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defRPr>
            </a:lvl1pPr>
          </a:lstStyle>
          <a:p>
            <a:pPr lvl="0"/>
            <a:endParaRPr lang="de-DE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defRPr>
            </a:lvl1pPr>
          </a:lstStyle>
          <a:p>
            <a:pPr lvl="0"/>
            <a:fld id="{AEE2F890-806A-4485-909B-1E620194FF9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5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Times New Roman" pitchFamily="18"/>
        <a:cs typeface="Times New Roman" pitchFamily="18"/>
      </a:defRPr>
    </a:lvl1pPr>
    <a:lvl2pPr marL="457200" marR="0" lvl="1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Times New Roman" pitchFamily="18"/>
        <a:cs typeface="Times New Roman" pitchFamily="18"/>
      </a:defRPr>
    </a:lvl2pPr>
    <a:lvl3pPr marL="914400" marR="0" lvl="2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Times New Roman" pitchFamily="18"/>
        <a:cs typeface="Times New Roman" pitchFamily="18"/>
      </a:defRPr>
    </a:lvl3pPr>
    <a:lvl4pPr marL="1371600" marR="0" lvl="3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Times New Roman" pitchFamily="18"/>
        <a:cs typeface="Times New Roman" pitchFamily="18"/>
      </a:defRPr>
    </a:lvl4pPr>
    <a:lvl5pPr marL="1828800" marR="0" lvl="4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Times New Roman" pitchFamily="18"/>
        <a:cs typeface="Times New Roman" pitchFamily="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bgerundetes Rechtec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5611C5D-691A-4EB2-A7A9-00E8B53AA14A}" type="datetime1">
              <a:rPr lang="de-DE" smtClean="0"/>
              <a:pPr lvl="0"/>
              <a:t>03.11.2016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23.10.09 / </a:t>
            </a:r>
            <a:fld id="{64CFD8AD-9147-445C-A3D9-6CB01CC62AA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8B4898D-49B8-4B61-A4B9-FAAE9D4C7AD9}" type="datetime1">
              <a:rPr lang="de-DE" smtClean="0"/>
              <a:pPr lvl="0"/>
              <a:t>03.11.2016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de-DE" smtClean="0"/>
              <a:t>23.10.09 / </a:t>
            </a:r>
            <a:fld id="{D2091C30-54AC-4E5E-842E-07EBB16BA7F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ED849C8-C950-479C-8AF2-5DF40D998A40}" type="datetime1">
              <a:rPr lang="de-DE" smtClean="0"/>
              <a:pPr lvl="0"/>
              <a:t>03.11.2016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de-DE" smtClean="0"/>
              <a:t>23.10.09 / </a:t>
            </a:r>
            <a:fld id="{2241B118-4AAD-413D-9EC7-ECBF005D292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DD7B9EF-E588-4E0B-88B5-105724FCD83F}" type="datetime1">
              <a:rPr lang="de-DE" smtClean="0"/>
              <a:pPr lvl="0"/>
              <a:t>03.11.2016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de-DE" smtClean="0"/>
              <a:t>23.10.09 / </a:t>
            </a:r>
            <a:fld id="{75DB86A0-CDE5-487A-B20A-2B78126DCEC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bgerundetes Rechtec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18E1D61-94BD-4669-934F-1D748B0E9423}" type="datetime1">
              <a:rPr lang="de-DE" smtClean="0"/>
              <a:pPr lvl="0"/>
              <a:t>03.11.2016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Rechtec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lvl="0"/>
            <a:r>
              <a:rPr lang="de-DE" smtClean="0"/>
              <a:t>23.10.09 / </a:t>
            </a:r>
            <a:fld id="{CCB5D658-0D96-44F2-8D11-5556CFA2B4BB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F46F13A-95BB-482C-8A0E-129292A5D9CF}" type="datetime1">
              <a:rPr lang="de-DE" smtClean="0"/>
              <a:pPr lvl="0"/>
              <a:t>03.11.2016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de-DE" smtClean="0"/>
              <a:t>23.10.09 / </a:t>
            </a:r>
            <a:fld id="{C552F082-9348-4997-B677-A5A793D6CE7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A1FEAFD-C9B2-4460-B03B-7808CA76E646}" type="datetime1">
              <a:rPr lang="de-DE" smtClean="0"/>
              <a:pPr lvl="0"/>
              <a:t>03.11.2016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de-DE" smtClean="0"/>
              <a:t>23.10.09 / </a:t>
            </a:r>
            <a:fld id="{7D841649-40CB-47AC-9C15-D81FE70E524A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997F4A8-8483-44B8-BC85-7E1758D72E78}" type="datetime1">
              <a:rPr lang="de-DE" smtClean="0"/>
              <a:pPr lvl="0"/>
              <a:t>03.11.2016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de-DE" smtClean="0"/>
              <a:t>23.10.09 / </a:t>
            </a:r>
            <a:fld id="{B53AF629-E377-4F60-9730-A3DBA56B677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DFABFC4-DB51-4C56-B01F-75B50FDE8F59}" type="datetime1">
              <a:rPr lang="de-DE" smtClean="0"/>
              <a:pPr lvl="0"/>
              <a:t>03.11.2016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de-DE" smtClean="0"/>
              <a:t>23.10.09 / </a:t>
            </a:r>
            <a:fld id="{E735461F-1A6D-4C9A-BFD1-E8ECC73F491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bgerundetes Rechtec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BEBFBE-05E8-419B-97F7-D38BC69CAE70}" type="datetime1">
              <a:rPr lang="de-DE" smtClean="0"/>
              <a:pPr lvl="0"/>
              <a:t>03.11.2016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de-DE" smtClean="0"/>
              <a:t>23.10.09 / </a:t>
            </a:r>
            <a:fld id="{2DE0F4A0-DE7D-438B-BE33-0BD8112FB1DE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7EC2C42-8C96-4F03-8F66-91ADEAFE29F3}" type="datetime1">
              <a:rPr lang="de-DE" smtClean="0"/>
              <a:pPr lvl="0"/>
              <a:t>03.11.2016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lvl="0"/>
            <a:r>
              <a:rPr lang="de-DE" smtClean="0"/>
              <a:t>23.10.09 / </a:t>
            </a:r>
            <a:fld id="{3892FF13-9271-4521-A2D1-4DFD5BEA8A89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bgerundetes Rechtec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lvl="0"/>
            <a:fld id="{D18E1D61-94BD-4669-934F-1D748B0E9423}" type="datetime1">
              <a:rPr lang="de-DE" smtClean="0"/>
              <a:pPr lvl="0"/>
              <a:t>03.11.2016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lvl="0"/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smtClean="0"/>
              <a:t>23.10.09 / </a:t>
            </a:r>
            <a:fld id="{CCB5D658-0D96-44F2-8D11-5556CFA2B4B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4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subTitle" idx="1"/>
          </p:nvPr>
        </p:nvSpPr>
        <p:spPr>
          <a:xfrm>
            <a:off x="4644009" y="4653134"/>
            <a:ext cx="3528395" cy="141006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de-DE" sz="2400" dirty="0" smtClean="0"/>
              <a:t>Markus </a:t>
            </a:r>
            <a:r>
              <a:rPr lang="de-DE" sz="2400" dirty="0" err="1" smtClean="0"/>
              <a:t>Gann</a:t>
            </a:r>
            <a:endParaRPr lang="de-DE" sz="2400" dirty="0" smtClean="0"/>
          </a:p>
          <a:p>
            <a:pPr lvl="0">
              <a:spcBef>
                <a:spcPts val="0"/>
              </a:spcBef>
            </a:pPr>
            <a:r>
              <a:rPr lang="de-DE" sz="2400" dirty="0" smtClean="0"/>
              <a:t>Donaueschingen </a:t>
            </a:r>
            <a:r>
              <a:rPr lang="de-DE" sz="2400" dirty="0"/>
              <a:t>2016</a:t>
            </a:r>
          </a:p>
        </p:txBody>
      </p:sp>
      <p:sp>
        <p:nvSpPr>
          <p:cNvPr id="3" name="Titel 1"/>
          <p:cNvSpPr txBox="1">
            <a:spLocks noGrp="1"/>
          </p:cNvSpPr>
          <p:nvPr>
            <p:ph type="ctrTitle"/>
          </p:nvPr>
        </p:nvSpPr>
        <p:spPr>
          <a:xfrm>
            <a:off x="179512" y="1438813"/>
            <a:ext cx="8712968" cy="1702155"/>
          </a:xfrm>
        </p:spPr>
        <p:txBody>
          <a:bodyPr>
            <a:normAutofit/>
          </a:bodyPr>
          <a:lstStyle/>
          <a:p>
            <a:pPr lvl="0"/>
            <a:r>
              <a:rPr lang="de-DE" sz="4000" b="1" dirty="0" smtClean="0"/>
              <a:t>Bienenwachsverfälschung CAM</a:t>
            </a:r>
            <a:br>
              <a:rPr lang="de-DE" sz="4000" b="1" dirty="0" smtClean="0"/>
            </a:br>
            <a:r>
              <a:rPr lang="de-DE" sz="4000" b="1" dirty="0" smtClean="0"/>
              <a:t>DBIB 2016</a:t>
            </a:r>
            <a:endParaRPr lang="de-DE" sz="4300" b="1" dirty="0"/>
          </a:p>
        </p:txBody>
      </p:sp>
      <p:pic>
        <p:nvPicPr>
          <p:cNvPr id="4" name="Picture 4" descr="logo neu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552" y="3314352"/>
            <a:ext cx="2520280" cy="3114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3.10.16 / </a:t>
            </a:r>
            <a:fld id="{C1071185-AB9E-4BE3-883E-1885E3BC6155}" type="slidenum"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Rectangle 2"/>
          <p:cNvSpPr txBox="1">
            <a:spLocks noGrp="1"/>
          </p:cNvSpPr>
          <p:nvPr>
            <p:ph type="title"/>
          </p:nvPr>
        </p:nvSpPr>
        <p:spPr>
          <a:xfrm>
            <a:off x="1136723" y="1700808"/>
            <a:ext cx="7024740" cy="3159224"/>
          </a:xfrm>
        </p:spPr>
        <p:txBody>
          <a:bodyPr>
            <a:normAutofit/>
          </a:bodyPr>
          <a:lstStyle/>
          <a:p>
            <a:pPr lvl="0" algn="ctr"/>
            <a:r>
              <a:rPr lang="de-DE" sz="5400" b="1" dirty="0" smtClean="0"/>
              <a:t>Was ist bisher geregelt?</a:t>
            </a:r>
            <a:br>
              <a:rPr lang="de-DE" sz="5400" b="1" dirty="0" smtClean="0"/>
            </a:b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207684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3.10.16 / </a:t>
            </a:r>
            <a:fld id="{C1071185-AB9E-4BE3-883E-1885E3BC6155}" type="slidenum"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469" y="633032"/>
            <a:ext cx="8617226" cy="20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037" y="2310796"/>
            <a:ext cx="8608564" cy="368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5239651" y="4961163"/>
            <a:ext cx="392610" cy="12077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265407" y="5091247"/>
            <a:ext cx="392610" cy="13795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119720" y="4528938"/>
            <a:ext cx="590360" cy="12211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6169995" y="4441299"/>
            <a:ext cx="1242786" cy="12211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549589" y="5258983"/>
            <a:ext cx="392610" cy="12211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556357" y="4441299"/>
            <a:ext cx="523962" cy="118090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860032" y="4808168"/>
            <a:ext cx="575924" cy="96619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092280" y="2958750"/>
            <a:ext cx="392610" cy="182504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Rechteck 11"/>
          <p:cNvSpPr>
            <a:spLocks noChangeArrowheads="1"/>
          </p:cNvSpPr>
          <p:nvPr/>
        </p:nvSpPr>
        <p:spPr bwMode="auto">
          <a:xfrm>
            <a:off x="323528" y="6567155"/>
            <a:ext cx="86966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dirty="0"/>
              <a:t>Quelle: https://www.gesetze-im-internet.de/honigv_2004/BJNR009200004.html</a:t>
            </a:r>
          </a:p>
        </p:txBody>
      </p:sp>
    </p:spTree>
    <p:extLst>
      <p:ext uri="{BB962C8B-B14F-4D97-AF65-F5344CB8AC3E}">
        <p14:creationId xmlns:p14="http://schemas.microsoft.com/office/powerpoint/2010/main" val="30275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3.10.16 / </a:t>
            </a:r>
            <a:fld id="{C1071185-AB9E-4BE3-883E-1885E3BC6155}" type="slidenum"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126760" cy="81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6858722" cy="52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6516216" y="1515159"/>
            <a:ext cx="360040" cy="12882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1"/>
          <p:cNvSpPr>
            <a:spLocks noChangeArrowheads="1"/>
          </p:cNvSpPr>
          <p:nvPr/>
        </p:nvSpPr>
        <p:spPr bwMode="auto">
          <a:xfrm>
            <a:off x="274940" y="6567155"/>
            <a:ext cx="89775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dirty="0"/>
              <a:t>Quelle: http://eur-lex.europa.eu/legal-content/de/ALL/?uri=CELEX%3A32012R0231</a:t>
            </a:r>
          </a:p>
        </p:txBody>
      </p:sp>
    </p:spTree>
    <p:extLst>
      <p:ext uri="{BB962C8B-B14F-4D97-AF65-F5344CB8AC3E}">
        <p14:creationId xmlns:p14="http://schemas.microsoft.com/office/powerpoint/2010/main" val="30275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3.10.16 / </a:t>
            </a:r>
            <a:fld id="{C1071185-AB9E-4BE3-883E-1885E3BC6155}" type="slidenum"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Rectangle 2"/>
          <p:cNvSpPr txBox="1">
            <a:spLocks noGrp="1"/>
          </p:cNvSpPr>
          <p:nvPr>
            <p:ph type="title"/>
          </p:nvPr>
        </p:nvSpPr>
        <p:spPr>
          <a:xfrm>
            <a:off x="1136723" y="1700808"/>
            <a:ext cx="7024740" cy="3159224"/>
          </a:xfrm>
        </p:spPr>
        <p:txBody>
          <a:bodyPr>
            <a:normAutofit/>
          </a:bodyPr>
          <a:lstStyle/>
          <a:p>
            <a:pPr lvl="0" algn="ctr"/>
            <a:r>
              <a:rPr lang="de-DE" sz="5400" b="1" dirty="0" smtClean="0"/>
              <a:t>Was wird uns angeboten?</a:t>
            </a:r>
            <a:br>
              <a:rPr lang="de-DE" sz="5400" b="1" dirty="0" smtClean="0"/>
            </a:b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20319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3.10.16 / </a:t>
            </a:r>
            <a:fld id="{C1071185-AB9E-4BE3-883E-1885E3BC6155}" type="slidenum"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293688"/>
            <a:ext cx="18415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latin typeface="Arial" charset="0"/>
              </a:rPr>
              <a:t/>
            </a:r>
            <a:br>
              <a:rPr lang="de-DE" altLang="de-DE" sz="900">
                <a:latin typeface="Arial" charset="0"/>
              </a:rPr>
            </a:br>
            <a:endParaRPr lang="de-DE" altLang="de-DE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pic>
        <p:nvPicPr>
          <p:cNvPr id="5" name="Picture 112" descr="E:\Daten\Privat\Bienen\1aWachsproblematik\1aDonaueschingen\Versprechen\Deh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99" y="359496"/>
            <a:ext cx="3438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4" descr="E:\Daten\Privat\Bienen\1aWachsproblematik\1aDonaueschingen\Versprechen\Goldimkere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75" y="1247856"/>
            <a:ext cx="4290472" cy="184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6" descr="E:\Daten\Privat\Bienen\1aWachsproblematik\1aDonaueschingen\Versprechen\Holterman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50" y="4221088"/>
            <a:ext cx="26860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7" descr="E:\Daten\Privat\Bienen\1aWachsproblematik\1aDonaueschingen\Versprechen\Muh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245" y="224494"/>
            <a:ext cx="2590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2" descr="E:\Daten\Privat\Bienen\1aWachsproblematik\1aDonaueschingen\Versprechen\Ruc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9972" y="3217533"/>
            <a:ext cx="4686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9" descr="E:\Daten\Privat\Bienen\1aWachsproblematik\1aDonaueschingen\Versprechen\Wagn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50" y="5599410"/>
            <a:ext cx="35337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5" descr="E:\Daten\Privat\Bienen\1aWachsproblematik\1aDonaueschingen\Versprechen\Webe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2811" y="5570438"/>
            <a:ext cx="30765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6" descr="E:\Daten\Privat\Bienen\1aWachsproblematik\1aDonaueschingen\Versprechen\WeberP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0445" y="1358308"/>
            <a:ext cx="2620122" cy="16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3" descr="E:\Daten\Privat\Bienen\1aWachsproblematik\1aDonaueschingen\Versprechen\Dehner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169" y="3636633"/>
            <a:ext cx="3905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8" descr="E:\Daten\Privat\Bienen\1aWachsproblematik\1aDonaueschingen\Versprechen\Wabenprofi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208" y="5524473"/>
            <a:ext cx="1362474" cy="58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4" descr="E:\Daten\Privat\Bienen\1aWachsproblematik\1aDonaueschingen\Versprechen\WagnerP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1125" y="4387031"/>
            <a:ext cx="5603994" cy="9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5" descr="E:\Daten\Privat\Bienen\1aWachsproblematik\1aDonaueschingen\Versprechen\Geller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86" y="6309320"/>
            <a:ext cx="54578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23" descr="E:\Daten\Privat\Bienen\1aWachsproblematik\1aDonaueschingen\Versprechen\Muhr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75" y="3165146"/>
            <a:ext cx="2667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0" descr="E:\Daten\Privat\Bienen\1aWachsproblematik\1aDonaueschingen\Versprechen\Wabenprofi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6980" y="905595"/>
            <a:ext cx="3667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1" descr="E:\Daten\Privat\Bienen\1aWachsproblematik\1aDonaueschingen\Versprechen\Seip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6828" y="7533456"/>
            <a:ext cx="46609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6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3.10.16 / </a:t>
            </a:r>
            <a:fld id="{C1071185-AB9E-4BE3-883E-1885E3BC6155}" type="slidenum"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Rectangle 2"/>
          <p:cNvSpPr txBox="1">
            <a:spLocks noGrp="1"/>
          </p:cNvSpPr>
          <p:nvPr>
            <p:ph type="title"/>
          </p:nvPr>
        </p:nvSpPr>
        <p:spPr>
          <a:xfrm>
            <a:off x="1136723" y="1700808"/>
            <a:ext cx="7024740" cy="3159224"/>
          </a:xfrm>
        </p:spPr>
        <p:txBody>
          <a:bodyPr>
            <a:normAutofit/>
          </a:bodyPr>
          <a:lstStyle/>
          <a:p>
            <a:pPr lvl="0" algn="ctr"/>
            <a:r>
              <a:rPr lang="de-DE" sz="5400" b="1" dirty="0" smtClean="0"/>
              <a:t>Was glauben manche </a:t>
            </a:r>
            <a:r>
              <a:rPr lang="de-DE" sz="5400" b="1" dirty="0" err="1" smtClean="0"/>
              <a:t>Umarbeiter</a:t>
            </a:r>
            <a:r>
              <a:rPr lang="de-DE" sz="5400" b="1" dirty="0" smtClean="0"/>
              <a:t>?</a:t>
            </a:r>
            <a:br>
              <a:rPr lang="de-DE" sz="5400" b="1" dirty="0" smtClean="0"/>
            </a:b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52594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3.10.16 / </a:t>
            </a:r>
            <a:fld id="{C1071185-AB9E-4BE3-883E-1885E3BC6155}" type="slidenum"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89622"/>
            <a:ext cx="6515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65250"/>
            <a:ext cx="5719318" cy="478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3"/>
          <p:cNvSpPr>
            <a:spLocks noChangeArrowheads="1"/>
          </p:cNvSpPr>
          <p:nvPr/>
        </p:nvSpPr>
        <p:spPr bwMode="auto">
          <a:xfrm>
            <a:off x="407913" y="6565726"/>
            <a:ext cx="95646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dirty="0"/>
              <a:t>Quelle: http://guetezeichen-kerzen.com/guetezeichen/guete-und-pruefbestimmungen-ral-gz-041/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7756" y="2435766"/>
            <a:ext cx="4844724" cy="207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3102785" y="4763214"/>
            <a:ext cx="359934" cy="177954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5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9966"/>
            <a:ext cx="9144000" cy="623806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 smtClean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16.10.16 </a:t>
            </a: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/ </a:t>
            </a:r>
            <a:fld id="{C1071185-AB9E-4BE3-883E-1885E3BC6155}" type="slidenum"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247118" y="978868"/>
            <a:ext cx="264976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de-DE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Schwarz = </a:t>
            </a:r>
            <a:r>
              <a:rPr lang="de-D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CAM</a:t>
            </a:r>
            <a:endParaRPr lang="de-DE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de-D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Rot     </a:t>
            </a:r>
            <a:r>
              <a:rPr lang="de-DE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</a:t>
            </a:r>
            <a:r>
              <a:rPr lang="de-D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???</a:t>
            </a:r>
            <a:endParaRPr lang="de-DE" sz="2800" b="1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7544" y="6559460"/>
            <a:ext cx="83529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 smtClean="0"/>
              <a:t>Quelle: Markus </a:t>
            </a:r>
            <a:r>
              <a:rPr lang="de-DE" sz="1050" dirty="0" err="1" smtClean="0"/>
              <a:t>Bärmann</a:t>
            </a:r>
            <a:r>
              <a:rPr lang="de-DE" sz="1050" dirty="0" smtClean="0"/>
              <a:t>, Imkermeister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029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3.10.16 / </a:t>
            </a:r>
            <a:fld id="{C1071185-AB9E-4BE3-883E-1885E3BC6155}" type="slidenum"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Rectangle 2"/>
          <p:cNvSpPr txBox="1">
            <a:spLocks noGrp="1"/>
          </p:cNvSpPr>
          <p:nvPr>
            <p:ph type="title"/>
          </p:nvPr>
        </p:nvSpPr>
        <p:spPr>
          <a:xfrm>
            <a:off x="611560" y="692696"/>
            <a:ext cx="7024740" cy="2376264"/>
          </a:xfrm>
        </p:spPr>
        <p:txBody>
          <a:bodyPr>
            <a:normAutofit fontScale="90000"/>
          </a:bodyPr>
          <a:lstStyle/>
          <a:p>
            <a:pPr lvl="0" algn="ctr"/>
            <a:r>
              <a:rPr lang="de-DE" sz="5400" b="1" dirty="0" smtClean="0"/>
              <a:t>Was wollen wir?</a:t>
            </a:r>
            <a:br>
              <a:rPr lang="de-DE" sz="5400" b="1" dirty="0" smtClean="0"/>
            </a:br>
            <a:r>
              <a:rPr lang="de-DE" sz="5400" b="1" dirty="0" smtClean="0"/>
              <a:t>Und was wollen die Bienen?</a:t>
            </a:r>
            <a:endParaRPr lang="de-DE" sz="5400" b="1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23528" y="3717032"/>
            <a:ext cx="8280918" cy="2088232"/>
          </a:xfrm>
          <a:prstGeom prst="rect">
            <a:avLst/>
          </a:prstGeom>
        </p:spPr>
        <p:txBody>
          <a:bodyPr bIns="91440" anchor="b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5400" b="1" dirty="0" smtClean="0"/>
              <a:t>Sauberes, </a:t>
            </a:r>
          </a:p>
          <a:p>
            <a:pPr algn="ctr"/>
            <a:r>
              <a:rPr lang="de-DE" sz="8700" b="1" dirty="0" smtClean="0"/>
              <a:t>100% </a:t>
            </a:r>
            <a:r>
              <a:rPr lang="de-DE" sz="8700" b="1" dirty="0" err="1" smtClean="0"/>
              <a:t>C</a:t>
            </a:r>
            <a:r>
              <a:rPr lang="de-DE" sz="4400" b="1" dirty="0" err="1" smtClean="0"/>
              <a:t>era</a:t>
            </a:r>
            <a:r>
              <a:rPr lang="de-DE" sz="8700" b="1" dirty="0" err="1" smtClean="0"/>
              <a:t>A</a:t>
            </a:r>
            <a:r>
              <a:rPr lang="de-DE" sz="4400" b="1" dirty="0" err="1" smtClean="0"/>
              <a:t>pis</a:t>
            </a:r>
            <a:r>
              <a:rPr lang="de-DE" sz="8700" b="1" dirty="0" err="1" smtClean="0"/>
              <a:t>M</a:t>
            </a:r>
            <a:r>
              <a:rPr lang="de-DE" sz="4400" b="1" dirty="0" err="1" smtClean="0"/>
              <a:t>ellifera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30275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3.10.16 / </a:t>
            </a:r>
            <a:fld id="{C1071185-AB9E-4BE3-883E-1885E3BC6155}" type="slidenum"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Rectangle 2"/>
          <p:cNvSpPr txBox="1">
            <a:spLocks noGrp="1"/>
          </p:cNvSpPr>
          <p:nvPr>
            <p:ph type="title"/>
          </p:nvPr>
        </p:nvSpPr>
        <p:spPr>
          <a:xfrm>
            <a:off x="716891" y="743541"/>
            <a:ext cx="7024740" cy="1543233"/>
          </a:xfrm>
        </p:spPr>
        <p:txBody>
          <a:bodyPr>
            <a:normAutofit fontScale="90000"/>
          </a:bodyPr>
          <a:lstStyle/>
          <a:p>
            <a:pPr lvl="0" algn="ctr"/>
            <a:r>
              <a:rPr lang="de-DE" sz="5400" b="1" dirty="0" smtClean="0"/>
              <a:t>Was wurde bisher unternommen?</a:t>
            </a:r>
            <a:endParaRPr lang="de-DE" sz="5400" b="1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723652" y="2708920"/>
            <a:ext cx="7024740" cy="3456384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b="1" dirty="0" smtClean="0"/>
              <a:t>Strafantrag gegen 2 </a:t>
            </a:r>
            <a:r>
              <a:rPr lang="de-DE" sz="2500" b="1" dirty="0" err="1" smtClean="0"/>
              <a:t>Umarbeiter</a:t>
            </a:r>
            <a:r>
              <a:rPr lang="de-DE" sz="2500" b="1" dirty="0" smtClean="0"/>
              <a:t> wegen Betrug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b="1" dirty="0" smtClean="0"/>
              <a:t>Mehrere Berichte in Zeitungen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b="1" dirty="0" smtClean="0"/>
              <a:t>Bericht im SWR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b="1" dirty="0" smtClean="0"/>
              <a:t>Klagebrief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b="1" dirty="0" smtClean="0"/>
              <a:t>Beitrag im Bienenjournal 11/2016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b="1" dirty="0" err="1" smtClean="0"/>
              <a:t>Facebookgruppe</a:t>
            </a:r>
            <a:r>
              <a:rPr lang="de-DE" sz="2500" b="1" dirty="0" smtClean="0"/>
              <a:t> für Betroffene eines </a:t>
            </a:r>
            <a:r>
              <a:rPr lang="de-DE" sz="2500" b="1" dirty="0" err="1" smtClean="0"/>
              <a:t>Umarbeiters</a:t>
            </a:r>
            <a:endParaRPr lang="de-DE" sz="25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b="1" dirty="0" smtClean="0"/>
              <a:t>Vortrag 46. Berufsimkertage Donaueschingen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b="1" dirty="0" smtClean="0"/>
              <a:t>Vorbereitung Bundestags Petition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b="1" dirty="0" smtClean="0"/>
              <a:t>Infos unter http://www.bee-gann.de/Wachs</a:t>
            </a:r>
          </a:p>
        </p:txBody>
      </p:sp>
    </p:spTree>
    <p:extLst>
      <p:ext uri="{BB962C8B-B14F-4D97-AF65-F5344CB8AC3E}">
        <p14:creationId xmlns:p14="http://schemas.microsoft.com/office/powerpoint/2010/main" val="30275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 smtClean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16.10.16 </a:t>
            </a: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/ </a:t>
            </a:r>
            <a:fld id="{C1071185-AB9E-4BE3-883E-1885E3BC6155}" type="slidenum"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546848" y="3645024"/>
            <a:ext cx="4489648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 smtClean="0">
                <a:ln w="63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4D30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PSM ?</a:t>
            </a:r>
          </a:p>
          <a:p>
            <a:pPr>
              <a:defRPr/>
            </a:pPr>
            <a:r>
              <a:rPr lang="de-DE" sz="3200" b="1" dirty="0" smtClean="0">
                <a:ln w="63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4D30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Königin geschädigt ?</a:t>
            </a:r>
          </a:p>
          <a:p>
            <a:pPr>
              <a:defRPr/>
            </a:pPr>
            <a:r>
              <a:rPr lang="de-DE" sz="3200" b="1" dirty="0" smtClean="0">
                <a:ln w="63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4D30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</a:t>
            </a:r>
            <a:r>
              <a:rPr lang="de-DE" sz="3200" b="1" dirty="0" err="1" smtClean="0">
                <a:ln w="63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4D30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Varroose</a:t>
            </a:r>
            <a:r>
              <a:rPr lang="de-DE" sz="3200" b="1" dirty="0" smtClean="0">
                <a:ln w="63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4D30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?</a:t>
            </a:r>
          </a:p>
          <a:p>
            <a:pPr>
              <a:defRPr/>
            </a:pPr>
            <a:r>
              <a:rPr lang="de-DE" sz="3200" b="1" dirty="0" smtClean="0">
                <a:ln w="63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4D30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AFB ?</a:t>
            </a:r>
          </a:p>
          <a:p>
            <a:pPr>
              <a:defRPr/>
            </a:pPr>
            <a:r>
              <a:rPr lang="de-DE" sz="3200" b="1" dirty="0" smtClean="0">
                <a:ln w="63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4D30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Steht das Problem hinter der Kiste ?</a:t>
            </a:r>
            <a:endParaRPr lang="de-DE" sz="3200" b="1" dirty="0">
              <a:ln w="63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4D3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34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3.10.16 / </a:t>
            </a:r>
            <a:fld id="{C1071185-AB9E-4BE3-883E-1885E3BC6155}" type="slidenum"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Rectangle 2"/>
          <p:cNvSpPr txBox="1">
            <a:spLocks noGrp="1"/>
          </p:cNvSpPr>
          <p:nvPr>
            <p:ph type="title"/>
          </p:nvPr>
        </p:nvSpPr>
        <p:spPr>
          <a:xfrm>
            <a:off x="-43543" y="2389823"/>
            <a:ext cx="9143999" cy="1543233"/>
          </a:xfrm>
        </p:spPr>
        <p:txBody>
          <a:bodyPr>
            <a:normAutofit/>
          </a:bodyPr>
          <a:lstStyle/>
          <a:p>
            <a:pPr lvl="0" algn="ctr"/>
            <a:r>
              <a:rPr lang="de-DE" sz="6000" b="1" dirty="0" smtClean="0"/>
              <a:t>wachsproblem@online.de</a:t>
            </a:r>
            <a:endParaRPr lang="de-DE" sz="6000" b="1" dirty="0"/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77093" y="4365104"/>
            <a:ext cx="9066907" cy="1543233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dirty="0" smtClean="0"/>
              <a:t>Melden Sie sich hier, wenn Sie Probleme haben! 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13105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3.10.16 / </a:t>
            </a:r>
            <a:fld id="{C1071185-AB9E-4BE3-883E-1885E3BC6155}" type="slidenum"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13" y="3929482"/>
            <a:ext cx="5818038" cy="233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9896" y="4149080"/>
            <a:ext cx="21145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467544" y="6559460"/>
            <a:ext cx="83529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/>
              <a:t>http://www.swr.de/natuerlich/bedrohlich-wachs-wird-fuer-bienen-ein-problem/-/id=100810/did=18250014/nid=100810/vv=tabteaser/1wazqh9/index.html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2420888"/>
            <a:ext cx="8221860" cy="122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5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3.10.16 / </a:t>
            </a:r>
            <a:fld id="{C1071185-AB9E-4BE3-883E-1885E3BC6155}" type="slidenum"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8" name="Rectangle 2"/>
          <p:cNvSpPr txBox="1">
            <a:spLocks noGrp="1"/>
          </p:cNvSpPr>
          <p:nvPr>
            <p:ph type="title"/>
          </p:nvPr>
        </p:nvSpPr>
        <p:spPr>
          <a:xfrm>
            <a:off x="611560" y="692697"/>
            <a:ext cx="7024740" cy="1008112"/>
          </a:xfrm>
        </p:spPr>
        <p:txBody>
          <a:bodyPr>
            <a:normAutofit/>
          </a:bodyPr>
          <a:lstStyle/>
          <a:p>
            <a:pPr lvl="0" algn="ctr"/>
            <a:r>
              <a:rPr lang="de-DE" sz="5400" b="1" dirty="0" smtClean="0"/>
              <a:t>Was können wir tun?</a:t>
            </a:r>
            <a:endParaRPr lang="de-DE" sz="5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865657"/>
            <a:ext cx="5490814" cy="457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84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3.10.16 / </a:t>
            </a:r>
            <a:fld id="{C1071185-AB9E-4BE3-883E-1885E3BC6155}" type="slidenum"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Rectangle 2"/>
          <p:cNvSpPr txBox="1">
            <a:spLocks noGrp="1"/>
          </p:cNvSpPr>
          <p:nvPr>
            <p:ph type="title"/>
          </p:nvPr>
        </p:nvSpPr>
        <p:spPr>
          <a:xfrm>
            <a:off x="-43543" y="2389823"/>
            <a:ext cx="9143999" cy="1543233"/>
          </a:xfrm>
        </p:spPr>
        <p:txBody>
          <a:bodyPr>
            <a:normAutofit/>
          </a:bodyPr>
          <a:lstStyle/>
          <a:p>
            <a:pPr lvl="0" algn="ctr"/>
            <a:r>
              <a:rPr lang="de-DE" sz="6000" b="1" dirty="0" smtClean="0"/>
              <a:t>bee-gann.de/Wachs</a:t>
            </a:r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19308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3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0" i="0" u="none" strike="noStrike" kern="1200" cap="none" spc="0" baseline="0" dirty="0" smtClean="0">
                <a:solidFill>
                  <a:srgbClr val="FEFEFE"/>
                </a:solidFill>
                <a:uFillTx/>
                <a:latin typeface="Times New Roman" pitchFamily="18"/>
                <a:cs typeface="Times New Roman" pitchFamily="18"/>
              </a:rPr>
              <a:t>16.10.2016/ </a:t>
            </a:r>
            <a:fld id="{C1071185-AB9E-4BE3-883E-1885E3BC6155}" type="slidenum">
              <a:t>24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-437456" y="1750164"/>
            <a:ext cx="99060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9600" b="1" dirty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CDC1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cs typeface="Arial" pitchFamily="34" charset="0"/>
              </a:rPr>
              <a:t>Bienenwachs</a:t>
            </a:r>
          </a:p>
          <a:p>
            <a:pPr algn="ctr">
              <a:defRPr/>
            </a:pPr>
            <a:r>
              <a:rPr lang="de-DE" sz="9600" b="1" u="sng" dirty="0" err="1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CDC1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cs typeface="Arial" pitchFamily="34" charset="0"/>
              </a:rPr>
              <a:t>C</a:t>
            </a:r>
            <a:r>
              <a:rPr lang="de-DE" sz="7200" b="1" dirty="0" err="1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CDC1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cs typeface="Arial" pitchFamily="34" charset="0"/>
              </a:rPr>
              <a:t>era</a:t>
            </a:r>
            <a:r>
              <a:rPr lang="de-DE" sz="8000" b="1" dirty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CDC1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de-DE" sz="9600" b="1" u="sng" dirty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CDC1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cs typeface="Arial" pitchFamily="34" charset="0"/>
              </a:rPr>
              <a:t>A</a:t>
            </a:r>
            <a:r>
              <a:rPr lang="de-DE" sz="7200" b="1" dirty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CDC1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cs typeface="Arial" pitchFamily="34" charset="0"/>
              </a:rPr>
              <a:t>pis</a:t>
            </a:r>
            <a:r>
              <a:rPr lang="de-DE" sz="8000" b="1" dirty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CDC1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de-DE" sz="9600" b="1" u="sng" dirty="0" err="1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CDC1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cs typeface="Arial" pitchFamily="34" charset="0"/>
              </a:rPr>
              <a:t>M</a:t>
            </a:r>
            <a:r>
              <a:rPr lang="de-DE" sz="7200" b="1" dirty="0" err="1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CDC1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cs typeface="Arial" pitchFamily="34" charset="0"/>
              </a:rPr>
              <a:t>ellifera</a:t>
            </a:r>
            <a:endParaRPr lang="de-DE" sz="7200" b="1" dirty="0">
              <a:ln w="17780" cmpd="sng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FCDC1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1136723" y="1700808"/>
            <a:ext cx="7024740" cy="3159224"/>
          </a:xfrm>
        </p:spPr>
        <p:txBody>
          <a:bodyPr/>
          <a:lstStyle/>
          <a:p>
            <a:pPr lvl="0" algn="ctr"/>
            <a:r>
              <a:rPr lang="de-DE" sz="6600" b="1" dirty="0" smtClean="0"/>
              <a:t>Vielen Dank</a:t>
            </a:r>
            <a:br>
              <a:rPr lang="de-DE" sz="6600" b="1" dirty="0" smtClean="0"/>
            </a:br>
            <a:r>
              <a:rPr lang="de-DE" sz="6600" b="1" dirty="0" smtClean="0"/>
              <a:t>für eure Aufmerksamkeit</a:t>
            </a:r>
            <a:endParaRPr lang="de-DE" sz="6600" b="1" dirty="0"/>
          </a:p>
        </p:txBody>
      </p:sp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3.10.16 / </a:t>
            </a:r>
            <a:fld id="{C1071185-AB9E-4BE3-883E-1885E3BC6155}" type="slidenum">
              <a:rPr smtClean="0"/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7" name="Picture 4" descr="logo neu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40352" y="980728"/>
            <a:ext cx="864094" cy="1067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7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aten\Privat\Bienen\1aWachsproblematik\1aDonaueschingen\AFBVARROSE\FB_IMG_1477586295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09618" y="-2608560"/>
            <a:ext cx="15317422" cy="94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3.10.16 / </a:t>
            </a:r>
            <a:fld id="{C1071185-AB9E-4BE3-883E-1885E3BC6155}" type="slidenum"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069577" y="332656"/>
            <a:ext cx="14045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de-DE" sz="5400" b="1" dirty="0" smtClean="0">
                <a:ln w="63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4D30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AFB</a:t>
            </a:r>
            <a:endParaRPr lang="de-DE" sz="5400" b="1" dirty="0">
              <a:ln w="63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4D3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hteck 1"/>
          <p:cNvSpPr>
            <a:spLocks noChangeArrowheads="1"/>
          </p:cNvSpPr>
          <p:nvPr/>
        </p:nvSpPr>
        <p:spPr bwMode="auto">
          <a:xfrm>
            <a:off x="91987" y="6165304"/>
            <a:ext cx="89775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>
                <a:solidFill>
                  <a:schemeClr val="bg1"/>
                </a:solidFill>
              </a:rPr>
              <a:t>© Matthias Fritzsch</a:t>
            </a:r>
            <a:endParaRPr lang="de-DE" alt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8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aten\Privat\Bienen\1aWachsproblematik\1aDonaueschingen\AFBVARROSE\20150906_1706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36712" y="-1649226"/>
            <a:ext cx="12971610" cy="972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3.10.16 / </a:t>
            </a:r>
            <a:fld id="{C1071185-AB9E-4BE3-883E-1885E3BC6155}" type="slidenum"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76237" y="332656"/>
            <a:ext cx="239123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de-DE" sz="5400" b="1" dirty="0" err="1" smtClean="0">
                <a:ln w="63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4D30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Varrose</a:t>
            </a:r>
            <a:endParaRPr lang="de-DE" sz="5400" b="1" dirty="0">
              <a:ln w="63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4D3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9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3.10.16 / </a:t>
            </a:r>
            <a:fld id="{C1071185-AB9E-4BE3-883E-1885E3BC6155}" type="slidenum"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99592" y="332656"/>
            <a:ext cx="574452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de-DE" sz="5400" b="1" dirty="0" smtClean="0">
                <a:ln w="63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4D30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Löchriges </a:t>
            </a:r>
            <a:r>
              <a:rPr lang="de-DE" sz="5400" b="1" dirty="0" err="1" smtClean="0">
                <a:ln w="63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4D30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Brutbild</a:t>
            </a:r>
            <a:endParaRPr lang="de-DE" sz="5400" b="1" dirty="0">
              <a:ln w="63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4D3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68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 smtClean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16.10.16 </a:t>
            </a: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/ </a:t>
            </a:r>
            <a:fld id="{C1071185-AB9E-4BE3-883E-1885E3BC6155}" type="slidenum"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411760" y="908720"/>
            <a:ext cx="472199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de-DE" sz="5400" b="1" dirty="0">
                <a:ln w="63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4D30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Schattenmuster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7308304" y="0"/>
            <a:ext cx="72008" cy="6624736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2288094" y="32916"/>
            <a:ext cx="72008" cy="6624736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1115616" y="2967335"/>
            <a:ext cx="1274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</a:t>
            </a:r>
            <a:r>
              <a:rPr lang="de-DE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de-DE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535684" y="2975570"/>
            <a:ext cx="1274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</a:t>
            </a:r>
            <a:r>
              <a:rPr lang="de-DE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de-DE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043440" y="2945879"/>
            <a:ext cx="1654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</a:t>
            </a:r>
            <a:r>
              <a:rPr lang="de-DE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de-DE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9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3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0" i="0" u="none" strike="noStrike" kern="1200" cap="none" spc="0" baseline="0" dirty="0" smtClean="0">
                <a:solidFill>
                  <a:srgbClr val="FEFEFE"/>
                </a:solidFill>
                <a:uFillTx/>
                <a:latin typeface="Times New Roman" pitchFamily="18"/>
                <a:cs typeface="Times New Roman" pitchFamily="18"/>
              </a:rPr>
              <a:t>16.10.16 </a:t>
            </a:r>
            <a:r>
              <a:rPr lang="de-DE" sz="1200" b="0" i="0" u="none" strike="noStrike" kern="1200" cap="none" spc="0" baseline="0" dirty="0">
                <a:solidFill>
                  <a:srgbClr val="FEFEFE"/>
                </a:solidFill>
                <a:uFillTx/>
                <a:latin typeface="Times New Roman" pitchFamily="18"/>
                <a:cs typeface="Times New Roman" pitchFamily="18"/>
              </a:rPr>
              <a:t>/ </a:t>
            </a:r>
            <a:fld id="{C1071185-AB9E-4BE3-883E-1885E3BC6155}" type="slidenum">
              <a:t>7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627010" y="6093296"/>
            <a:ext cx="788998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de-DE" sz="28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4D30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Waben brechen zusammen und werden sehr wellig</a:t>
            </a:r>
            <a:endParaRPr lang="de-DE" sz="2800" b="1" dirty="0">
              <a:ln w="317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4D30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25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 smtClean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16.10.16 </a:t>
            </a: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/ </a:t>
            </a:r>
            <a:fld id="{C1071185-AB9E-4BE3-883E-1885E3BC6155}" type="slidenum"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66130" y="5589240"/>
            <a:ext cx="440697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de-DE" sz="5400" b="1" dirty="0">
                <a:ln w="63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4D30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Selbstheilung?</a:t>
            </a:r>
          </a:p>
        </p:txBody>
      </p:sp>
    </p:spTree>
    <p:extLst>
      <p:ext uri="{BB962C8B-B14F-4D97-AF65-F5344CB8AC3E}">
        <p14:creationId xmlns:p14="http://schemas.microsoft.com/office/powerpoint/2010/main" val="1029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631" y="980728"/>
            <a:ext cx="862815" cy="1068861"/>
          </a:xfrm>
          <a:prstGeom prst="rect">
            <a:avLst/>
          </a:prstGeom>
        </p:spPr>
      </p:pic>
      <p:sp>
        <p:nvSpPr>
          <p:cNvPr id="6" name="Foliennummernplatzhalter 5"/>
          <p:cNvSpPr txBox="1"/>
          <p:nvPr/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dirty="0">
                <a:solidFill>
                  <a:srgbClr val="FEFEFE"/>
                </a:solidFill>
                <a:latin typeface="Times New Roman" pitchFamily="18"/>
                <a:cs typeface="Times New Roman" pitchFamily="18"/>
              </a:rPr>
              <a:t>3.10.16 / </a:t>
            </a:r>
            <a:fld id="{C1071185-AB9E-4BE3-883E-1885E3BC6155}" type="slidenum"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de-DE" sz="1200" b="0" i="0" u="none" strike="noStrike" kern="1200" cap="none" spc="0" baseline="0" dirty="0">
              <a:solidFill>
                <a:srgbClr val="FEFEFE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16202" y="260648"/>
            <a:ext cx="735214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de-DE" sz="5400" b="1" dirty="0" smtClean="0">
                <a:ln w="63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4D30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Mittelwand </a:t>
            </a:r>
            <a:r>
              <a:rPr lang="de-DE" sz="5400" b="1" dirty="0">
                <a:ln w="63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4D30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aus </a:t>
            </a:r>
            <a:r>
              <a:rPr lang="de-DE" sz="5400" b="1" dirty="0" smtClean="0">
                <a:ln w="63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4D30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02/2015</a:t>
            </a:r>
            <a:r>
              <a:rPr lang="de-DE" sz="5400" b="1" dirty="0">
                <a:ln w="63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4D30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29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ctylos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ctylos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249</Words>
  <Application>Microsoft Office PowerPoint</Application>
  <PresentationFormat>Bildschirmpräsentation (4:3)</PresentationFormat>
  <Paragraphs>74</Paragraphs>
  <Slides>25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Dactylos</vt:lpstr>
      <vt:lpstr>Bienenwachsverfälschung CAM DBIB 2016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Was ist bisher geregelt? </vt:lpstr>
      <vt:lpstr>PowerPoint-Präsentation</vt:lpstr>
      <vt:lpstr>PowerPoint-Präsentation</vt:lpstr>
      <vt:lpstr>Was wird uns angeboten? </vt:lpstr>
      <vt:lpstr>PowerPoint-Präsentation</vt:lpstr>
      <vt:lpstr>Was glauben manche Umarbeiter? </vt:lpstr>
      <vt:lpstr>PowerPoint-Präsentation</vt:lpstr>
      <vt:lpstr>PowerPoint-Präsentation</vt:lpstr>
      <vt:lpstr>Was wollen wir? Und was wollen die Bienen?</vt:lpstr>
      <vt:lpstr>Was wurde bisher unternommen?</vt:lpstr>
      <vt:lpstr>wachsproblem@online.de</vt:lpstr>
      <vt:lpstr>PowerPoint-Präsentation</vt:lpstr>
      <vt:lpstr>Was können wir tun?</vt:lpstr>
      <vt:lpstr>bee-gann.de/Wachs</vt:lpstr>
      <vt:lpstr>PowerPoint-Präsentation</vt:lpstr>
      <vt:lpstr>Vielen Dank für eure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Bienenwachsverfälschung 2016</dc:title>
  <dc:creator>markus.gann@generali.com</dc:creator>
  <cp:lastModifiedBy>Markus Gann</cp:lastModifiedBy>
  <cp:revision>217</cp:revision>
  <dcterms:created xsi:type="dcterms:W3CDTF">2009-03-17T22:27:42Z</dcterms:created>
  <dcterms:modified xsi:type="dcterms:W3CDTF">2016-11-03T11:10:41Z</dcterms:modified>
</cp:coreProperties>
</file>